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937" r:id="rId1"/>
  </p:sldMasterIdLst>
  <p:notesMasterIdLst>
    <p:notesMasterId r:id="rId9"/>
  </p:notesMasterIdLst>
  <p:handoutMasterIdLst>
    <p:handoutMasterId r:id="rId10"/>
  </p:handoutMasterIdLst>
  <p:sldIdLst>
    <p:sldId id="1072" r:id="rId2"/>
    <p:sldId id="1266" r:id="rId3"/>
    <p:sldId id="1267" r:id="rId4"/>
    <p:sldId id="1268" r:id="rId5"/>
    <p:sldId id="1269" r:id="rId6"/>
    <p:sldId id="1270" r:id="rId7"/>
    <p:sldId id="1271" r:id="rId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32">
          <p15:clr>
            <a:srgbClr val="A4A3A4"/>
          </p15:clr>
        </p15:guide>
        <p15:guide id="2" pos="297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DACB"/>
    <a:srgbClr val="008040"/>
    <a:srgbClr val="008080"/>
    <a:srgbClr val="00BA00"/>
    <a:srgbClr val="75E05A"/>
    <a:srgbClr val="F5F38D"/>
    <a:srgbClr val="D5F0FE"/>
    <a:srgbClr val="36EA6E"/>
    <a:srgbClr val="004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86" autoAdjust="0"/>
    <p:restoredTop sz="94761" autoAdjust="0"/>
  </p:normalViewPr>
  <p:slideViewPr>
    <p:cSldViewPr>
      <p:cViewPr varScale="1">
        <p:scale>
          <a:sx n="142" d="100"/>
          <a:sy n="142" d="100"/>
        </p:scale>
        <p:origin x="1960" y="176"/>
      </p:cViewPr>
      <p:guideLst>
        <p:guide orient="horz" pos="2832"/>
        <p:guide pos="29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F957811B-EB41-4E26-8B6F-AF1573C176AA}" type="datetimeFigureOut">
              <a:rPr lang="en-US"/>
              <a:pPr>
                <a:defRPr/>
              </a:pPr>
              <a:t>3/13/19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67CDFCA3-665B-4E8C-A22E-0CDBDDF5A2B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3045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Arial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126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27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Arial" charset="0"/>
                <a:ea typeface="ＭＳ Ｐゴシック" pitchFamily="-112" charset="-128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27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pPr>
              <a:defRPr/>
            </a:pPr>
            <a:fld id="{1CEDFD42-9190-48CD-8B18-C7C30B716CB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74246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 pitchFamily="-112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2" charset="0"/>
        <a:ea typeface="ＭＳ Ｐゴシック" pitchFamily="-112" charset="-128"/>
        <a:cs typeface="ＭＳ Ｐゴシック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fld id="{2564B764-4B17-48BB-AEA7-F254B32B4B6D}" type="slidenum">
              <a:rPr lang="en-US" sz="1200" smtClean="0"/>
              <a:pPr/>
              <a:t>1</a:t>
            </a:fld>
            <a:endParaRPr lang="en-US" sz="1200"/>
          </a:p>
        </p:txBody>
      </p:sp>
      <p:sp>
        <p:nvSpPr>
          <p:cNvPr id="51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>
              <a:latin typeface="Arial" pitchFamily="34" charset="0"/>
              <a:ea typeface="ＭＳ Ｐゴシック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25745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184275" y="165100"/>
            <a:ext cx="7180263" cy="5619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493048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4275" y="165100"/>
            <a:ext cx="7180263" cy="5619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5393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4275" y="165100"/>
            <a:ext cx="7180263" cy="56197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990600" y="990600"/>
            <a:ext cx="8001000" cy="5410200"/>
          </a:xfrm>
        </p:spPr>
        <p:txBody>
          <a:bodyPr/>
          <a:lstStyle/>
          <a:p>
            <a:pPr lvl="0"/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79714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tif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WOT Logo.tif"/>
          <p:cNvPicPr>
            <a:picLocks noChangeAspect="1"/>
          </p:cNvPicPr>
          <p:nvPr userDrawn="1"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5"/>
            <a:ext cx="1799998" cy="3456721"/>
          </a:xfrm>
          <a:prstGeom prst="rect">
            <a:avLst/>
          </a:prstGeom>
        </p:spPr>
      </p:pic>
      <p:pic>
        <p:nvPicPr>
          <p:cNvPr id="18" name="Picture 18" descr="Untitled-2"/>
          <p:cNvPicPr>
            <a:picLocks noChangeAspect="1" noChangeArrowheads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400175" y="681038"/>
            <a:ext cx="7400925" cy="28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79488" y="1047750"/>
            <a:ext cx="8088312" cy="550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Box 10"/>
          <p:cNvSpPr txBox="1"/>
          <p:nvPr userDrawn="1"/>
        </p:nvSpPr>
        <p:spPr>
          <a:xfrm>
            <a:off x="8773574" y="6611779"/>
            <a:ext cx="341397" cy="246221"/>
          </a:xfrm>
          <a:prstGeom prst="rect">
            <a:avLst/>
          </a:prstGeom>
          <a:noFill/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eaLnBrk="1" hangingPunct="1">
              <a:defRPr/>
            </a:pPr>
            <a:fld id="{D9821E57-212F-47EA-895D-2AE04234E724}" type="slidenum">
              <a:rPr lang="en-US" sz="1000" smtClean="0"/>
              <a:pPr eaLnBrk="1" hangingPunct="1">
                <a:defRPr/>
              </a:pPr>
              <a:t>‹#›</a:t>
            </a:fld>
            <a:endParaRPr lang="en-US" sz="1000" dirty="0"/>
          </a:p>
        </p:txBody>
      </p:sp>
      <p:sp>
        <p:nvSpPr>
          <p:cNvPr id="14" name="Title 3"/>
          <p:cNvSpPr txBox="1">
            <a:spLocks/>
          </p:cNvSpPr>
          <p:nvPr userDrawn="1"/>
        </p:nvSpPr>
        <p:spPr>
          <a:xfrm>
            <a:off x="1184275" y="165100"/>
            <a:ext cx="7180263" cy="561975"/>
          </a:xfrm>
          <a:prstGeom prst="rect">
            <a:avLst/>
          </a:prstGeom>
        </p:spPr>
        <p:txBody>
          <a:bodyPr/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+mj-lt"/>
                <a:ea typeface="ＭＳ Ｐゴシック" charset="0"/>
                <a:cs typeface="ヒラギノ角ゴ Pro W3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ＭＳ Ｐゴシック" charset="0"/>
                <a:cs typeface="ヒラギノ角ゴ Pro W3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ＭＳ Ｐゴシック" charset="0"/>
                <a:cs typeface="ヒラギノ角ゴ Pro W3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ＭＳ Ｐゴシック" charset="0"/>
                <a:cs typeface="ヒラギノ角ゴ Pro W3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ＭＳ Ｐゴシック" charset="0"/>
                <a:cs typeface="ヒラギノ角ゴ Pro W3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33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33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33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33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defRPr>
            </a:lvl9pPr>
          </a:lstStyle>
          <a:p>
            <a:endParaRPr lang="en-US" dirty="0"/>
          </a:p>
        </p:txBody>
      </p:sp>
      <p:sp>
        <p:nvSpPr>
          <p:cNvPr id="15" name="Slide Number Placeholder 5"/>
          <p:cNvSpPr txBox="1">
            <a:spLocks/>
          </p:cNvSpPr>
          <p:nvPr userDrawn="1"/>
        </p:nvSpPr>
        <p:spPr>
          <a:xfrm>
            <a:off x="0" y="6629399"/>
            <a:ext cx="1295400" cy="228601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/>
                <a:cs typeface="ＭＳ Ｐゴシック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/>
                <a:cs typeface="ＭＳ Ｐゴシック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/>
                <a:cs typeface="ＭＳ Ｐゴシック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/>
                <a:cs typeface="ＭＳ Ｐゴシック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Arial" charset="0"/>
                <a:ea typeface="ＭＳ Ｐゴシック"/>
                <a:cs typeface="ＭＳ Ｐゴシック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/>
                <a:cs typeface="ＭＳ Ｐゴシック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/>
                <a:cs typeface="ＭＳ Ｐゴシック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/>
                <a:cs typeface="ＭＳ Ｐゴシック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Arial" charset="0"/>
                <a:ea typeface="ＭＳ Ｐゴシック"/>
                <a:cs typeface="ＭＳ Ｐゴシック"/>
              </a:defRPr>
            </a:lvl9pPr>
          </a:lstStyle>
          <a:p>
            <a:endParaRPr lang="en-US" sz="10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8EEC58-AAA1-0642-9B26-D26E41722219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609600" y="6519863"/>
            <a:ext cx="8229600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4572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defTabSz="4572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defTabSz="4572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defTabSz="4572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defTabSz="4572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pPr algn="ctr"/>
            <a:r>
              <a:rPr lang="en-US" sz="80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  <a:cs typeface="+mn-cs"/>
              </a:rPr>
              <a:t>This document has been reviewed and determined not to contain export controlled technical data.</a:t>
            </a:r>
          </a:p>
          <a:p>
            <a:pPr algn="ctr"/>
            <a:r>
              <a:rPr lang="en-US" sz="800" kern="1200" dirty="0">
                <a:solidFill>
                  <a:schemeClr val="tx1"/>
                </a:solidFill>
                <a:effectLst/>
                <a:latin typeface="Arial" pitchFamily="34" charset="0"/>
                <a:ea typeface="ＭＳ Ｐゴシック" pitchFamily="34" charset="-128"/>
                <a:cs typeface="+mn-cs"/>
              </a:rPr>
              <a:t>Not for Public Release or Redistribution.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39" r:id="rId1"/>
    <p:sldLayoutId id="2147483945" r:id="rId2"/>
    <p:sldLayoutId id="2147483940" r:id="rId3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00000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ＭＳ Ｐゴシック" charset="0"/>
          <a:cs typeface="ヒラギノ角ゴ Pro W3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000000"/>
          </a:solidFill>
          <a:effectLst>
            <a:outerShdw blurRad="38100" dist="38100" dir="2700000" algn="tl">
              <a:srgbClr val="DDDDDD"/>
            </a:outerShdw>
          </a:effectLst>
          <a:latin typeface="Arial" charset="0"/>
          <a:ea typeface="ＭＳ Ｐゴシック" charset="0"/>
          <a:cs typeface="ヒラギノ角ゴ Pro W3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000000"/>
          </a:solidFill>
          <a:effectLst>
            <a:outerShdw blurRad="38100" dist="38100" dir="2700000" algn="tl">
              <a:srgbClr val="DDDDDD"/>
            </a:outerShdw>
          </a:effectLst>
          <a:latin typeface="Arial" charset="0"/>
          <a:ea typeface="ＭＳ Ｐゴシック" charset="0"/>
          <a:cs typeface="ヒラギノ角ゴ Pro W3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000000"/>
          </a:solidFill>
          <a:effectLst>
            <a:outerShdw blurRad="38100" dist="38100" dir="2700000" algn="tl">
              <a:srgbClr val="DDDDDD"/>
            </a:outerShdw>
          </a:effectLst>
          <a:latin typeface="Arial" charset="0"/>
          <a:ea typeface="ＭＳ Ｐゴシック" charset="0"/>
          <a:cs typeface="ヒラギノ角ゴ Pro W3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600" b="1">
          <a:solidFill>
            <a:srgbClr val="000000"/>
          </a:solidFill>
          <a:effectLst>
            <a:outerShdw blurRad="38100" dist="38100" dir="2700000" algn="tl">
              <a:srgbClr val="DDDDDD"/>
            </a:outerShdw>
          </a:effectLst>
          <a:latin typeface="Arial" charset="0"/>
          <a:ea typeface="ＭＳ Ｐゴシック" charset="0"/>
          <a:cs typeface="ヒラギノ角ゴ Pro W3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2600" b="1">
          <a:solidFill>
            <a:srgbClr val="0033CC"/>
          </a:solidFill>
          <a:effectLst>
            <a:outerShdw blurRad="38100" dist="38100" dir="2700000" algn="tl">
              <a:srgbClr val="DDDDDD"/>
            </a:outerShdw>
          </a:effectLst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600" b="1">
          <a:solidFill>
            <a:srgbClr val="0033CC"/>
          </a:solidFill>
          <a:effectLst>
            <a:outerShdw blurRad="38100" dist="38100" dir="2700000" algn="tl">
              <a:srgbClr val="DDDDDD"/>
            </a:outerShdw>
          </a:effectLst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600" b="1">
          <a:solidFill>
            <a:srgbClr val="0033CC"/>
          </a:solidFill>
          <a:effectLst>
            <a:outerShdw blurRad="38100" dist="38100" dir="2700000" algn="tl">
              <a:srgbClr val="DDDDDD"/>
            </a:outerShdw>
          </a:effectLst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600" b="1">
          <a:solidFill>
            <a:srgbClr val="0033CC"/>
          </a:solidFill>
          <a:effectLst>
            <a:outerShdw blurRad="38100" dist="38100" dir="2700000" algn="tl">
              <a:srgbClr val="DDDDDD"/>
            </a:outerShdw>
          </a:effectLst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SzPct val="75000"/>
        <a:buFont typeface="Arial" pitchFamily="34" charset="0"/>
        <a:buChar char="•"/>
        <a:defRPr sz="2000">
          <a:solidFill>
            <a:schemeClr val="tx1"/>
          </a:solidFill>
          <a:latin typeface="+mn-lt"/>
          <a:ea typeface="ＭＳ Ｐゴシック" charset="0"/>
          <a:cs typeface="ヒラギノ角ゴ Pro W3" charset="-128"/>
        </a:defRPr>
      </a:lvl1pPr>
      <a:lvl2pPr marL="630238" indent="-284163" algn="l" rtl="0" eaLnBrk="0" fontAlgn="base" hangingPunct="0">
        <a:spcBef>
          <a:spcPct val="20000"/>
        </a:spcBef>
        <a:spcAft>
          <a:spcPct val="0"/>
        </a:spcAft>
        <a:buSzPct val="75000"/>
        <a:buFont typeface="Arial" pitchFamily="34" charset="0"/>
        <a:buChar char="-"/>
        <a:defRPr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2pPr>
      <a:lvl3pPr marL="973138" indent="-228600" algn="l" rtl="0" eaLnBrk="0" fontAlgn="base" hangingPunct="0">
        <a:spcBef>
          <a:spcPct val="20000"/>
        </a:spcBef>
        <a:spcAft>
          <a:spcPct val="0"/>
        </a:spcAft>
        <a:buSzPct val="75000"/>
        <a:buFont typeface="Symbol" pitchFamily="18" charset="2"/>
        <a:buChar char=""/>
        <a:defRPr sz="1600">
          <a:solidFill>
            <a:schemeClr val="tx1"/>
          </a:solidFill>
          <a:latin typeface="+mn-lt"/>
          <a:ea typeface="ＭＳ Ｐゴシック" pitchFamily="33" charset="-128"/>
          <a:cs typeface="ＭＳ Ｐゴシック" charset="-128"/>
        </a:defRPr>
      </a:lvl3pPr>
      <a:lvl4pPr marL="1371600" indent="-284163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400">
          <a:solidFill>
            <a:schemeClr val="tx1"/>
          </a:solidFill>
          <a:latin typeface="+mn-lt"/>
          <a:ea typeface="ＭＳ Ｐゴシック" pitchFamily="33" charset="-128"/>
          <a:cs typeface="ＭＳ Ｐゴシック"/>
        </a:defRPr>
      </a:lvl4pPr>
      <a:lvl5pPr marL="1657350" indent="-1714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1200">
          <a:solidFill>
            <a:schemeClr val="tx1"/>
          </a:solidFill>
          <a:latin typeface="+mn-lt"/>
          <a:ea typeface="ＭＳ Ｐゴシック" pitchFamily="33" charset="-128"/>
          <a:cs typeface="ＭＳ Ｐゴシック"/>
        </a:defRPr>
      </a:lvl5pPr>
      <a:lvl6pPr marL="2114550" indent="-171450" algn="l" rtl="0" fontAlgn="base">
        <a:spcBef>
          <a:spcPct val="20000"/>
        </a:spcBef>
        <a:spcAft>
          <a:spcPct val="0"/>
        </a:spcAft>
        <a:buFont typeface="Wingdings" charset="2"/>
        <a:buChar char="Ø"/>
        <a:defRPr sz="1200">
          <a:solidFill>
            <a:schemeClr val="tx1"/>
          </a:solidFill>
          <a:latin typeface="+mn-lt"/>
          <a:ea typeface="ヒラギノ角ゴ Pro W3" charset="-128"/>
        </a:defRPr>
      </a:lvl6pPr>
      <a:lvl7pPr marL="2571750" indent="-171450" algn="l" rtl="0" fontAlgn="base">
        <a:spcBef>
          <a:spcPct val="20000"/>
        </a:spcBef>
        <a:spcAft>
          <a:spcPct val="0"/>
        </a:spcAft>
        <a:buFont typeface="Wingdings" charset="2"/>
        <a:buChar char="Ø"/>
        <a:defRPr sz="1200">
          <a:solidFill>
            <a:schemeClr val="tx1"/>
          </a:solidFill>
          <a:latin typeface="+mn-lt"/>
          <a:ea typeface="ヒラギノ角ゴ Pro W3" charset="-128"/>
        </a:defRPr>
      </a:lvl7pPr>
      <a:lvl8pPr marL="3028950" indent="-171450" algn="l" rtl="0" fontAlgn="base">
        <a:spcBef>
          <a:spcPct val="20000"/>
        </a:spcBef>
        <a:spcAft>
          <a:spcPct val="0"/>
        </a:spcAft>
        <a:buFont typeface="Wingdings" charset="2"/>
        <a:buChar char="Ø"/>
        <a:defRPr sz="1200">
          <a:solidFill>
            <a:schemeClr val="tx1"/>
          </a:solidFill>
          <a:latin typeface="+mn-lt"/>
          <a:ea typeface="ヒラギノ角ゴ Pro W3" charset="-128"/>
        </a:defRPr>
      </a:lvl8pPr>
      <a:lvl9pPr marL="3486150" indent="-171450" algn="l" rtl="0" fontAlgn="base">
        <a:spcBef>
          <a:spcPct val="20000"/>
        </a:spcBef>
        <a:spcAft>
          <a:spcPct val="0"/>
        </a:spcAft>
        <a:buFont typeface="Wingdings" charset="2"/>
        <a:buChar char="Ø"/>
        <a:defRPr sz="1200">
          <a:solidFill>
            <a:schemeClr val="tx1"/>
          </a:solidFill>
          <a:latin typeface="+mn-lt"/>
          <a:ea typeface="ヒラギノ角ゴ Pro W3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15" name="Picture 13"/>
          <p:cNvPicPr>
            <a:picLocks noChangeAspect="1"/>
          </p:cNvPicPr>
          <p:nvPr/>
        </p:nvPicPr>
        <p:blipFill>
          <a:blip r:embed="rId4" cstate="screen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2400" y="203427"/>
            <a:ext cx="990600" cy="787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TextBox 14"/>
          <p:cNvSpPr txBox="1">
            <a:spLocks noChangeArrowheads="1"/>
          </p:cNvSpPr>
          <p:nvPr/>
        </p:nvSpPr>
        <p:spPr bwMode="auto">
          <a:xfrm>
            <a:off x="1098550" y="198438"/>
            <a:ext cx="1492250" cy="73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ＭＳ Ｐゴシック" pitchFamily="34" charset="-128"/>
              </a:defRPr>
            </a:lvl9pPr>
          </a:lstStyle>
          <a:p>
            <a:r>
              <a:rPr lang="en-US" sz="700" dirty="0">
                <a:solidFill>
                  <a:schemeClr val="bg1"/>
                </a:solidFill>
              </a:rPr>
              <a:t>National Aeronautics and</a:t>
            </a:r>
          </a:p>
          <a:p>
            <a:r>
              <a:rPr lang="en-US" sz="700" dirty="0">
                <a:solidFill>
                  <a:schemeClr val="bg1"/>
                </a:solidFill>
              </a:rPr>
              <a:t>Space Administration</a:t>
            </a:r>
          </a:p>
          <a:p>
            <a:endParaRPr lang="en-US" sz="700" dirty="0">
              <a:solidFill>
                <a:schemeClr val="bg1"/>
              </a:solidFill>
            </a:endParaRPr>
          </a:p>
          <a:p>
            <a:r>
              <a:rPr lang="en-US" sz="700" dirty="0">
                <a:solidFill>
                  <a:schemeClr val="bg1"/>
                </a:solidFill>
              </a:rPr>
              <a:t>Jet Propulsion Laboratory</a:t>
            </a:r>
          </a:p>
          <a:p>
            <a:r>
              <a:rPr lang="en-US" sz="700" dirty="0">
                <a:solidFill>
                  <a:schemeClr val="bg1"/>
                </a:solidFill>
              </a:rPr>
              <a:t>California Institute of Technology</a:t>
            </a:r>
          </a:p>
          <a:p>
            <a:r>
              <a:rPr lang="en-US" sz="700" dirty="0">
                <a:solidFill>
                  <a:schemeClr val="bg1"/>
                </a:solidFill>
              </a:rPr>
              <a:t>Pasadena, California</a:t>
            </a:r>
          </a:p>
        </p:txBody>
      </p:sp>
      <p:pic>
        <p:nvPicPr>
          <p:cNvPr id="17" name="Picture 16" descr="swot_sc_900x70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295400"/>
            <a:ext cx="5780314" cy="4495800"/>
          </a:xfrm>
          <a:prstGeom prst="rect">
            <a:avLst/>
          </a:prstGeom>
        </p:spPr>
      </p:pic>
      <p:pic>
        <p:nvPicPr>
          <p:cNvPr id="19" name="Picture 2" descr="UK Space Agency log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943" y="2438400"/>
            <a:ext cx="573515" cy="5697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" name="Picture 19" descr="CnesLogo"/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89729" y="990600"/>
            <a:ext cx="515942" cy="57619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" name="Picture 20" descr="CSA-resize.png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1659695"/>
            <a:ext cx="685800" cy="68580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3755017" y="133900"/>
            <a:ext cx="518160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Surface Water and Ocean</a:t>
            </a:r>
            <a:b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Topography</a:t>
            </a:r>
            <a:r>
              <a:rPr lang="en-US" sz="2800" b="1" baseline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(SWOT) Mission</a:t>
            </a:r>
          </a:p>
          <a:p>
            <a:pPr algn="ctr">
              <a:spcBef>
                <a:spcPts val="1200"/>
              </a:spcBef>
            </a:pPr>
            <a:r>
              <a:rPr lang="en-US" sz="2000" baseline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 ADT Meeting</a:t>
            </a:r>
          </a:p>
          <a:p>
            <a:pPr algn="ctr">
              <a:spcBef>
                <a:spcPts val="1200"/>
              </a:spcBef>
            </a:pPr>
            <a:r>
              <a:rPr lang="en-US" sz="2000" baseline="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2019 March 14-15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 bwMode="auto">
          <a:xfrm>
            <a:off x="5292436" y="3169828"/>
            <a:ext cx="3685656" cy="15515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b">
            <a:no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2800" b="0" baseline="0">
                <a:solidFill>
                  <a:schemeClr val="bg1"/>
                </a:solidFill>
                <a:effectLst/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ＭＳ Ｐゴシック" charset="0"/>
                <a:cs typeface="ヒラギノ角ゴ Pro W3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ＭＳ Ｐゴシック" charset="0"/>
                <a:cs typeface="ヒラギノ角ゴ Pro W3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ＭＳ Ｐゴシック" charset="0"/>
                <a:cs typeface="ヒラギノ角ゴ Pro W3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0000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ＭＳ Ｐゴシック" charset="0"/>
                <a:cs typeface="ヒラギノ角ゴ Pro W3" charset="-128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33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33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33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2600" b="1">
                <a:solidFill>
                  <a:srgbClr val="0033CC"/>
                </a:solidFill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</a:defRPr>
            </a:lvl9pPr>
          </a:lstStyle>
          <a:p>
            <a:r>
              <a:rPr lang="en-US" kern="0" dirty="0"/>
              <a:t>1 Introduction</a:t>
            </a:r>
          </a:p>
        </p:txBody>
      </p:sp>
      <p:sp>
        <p:nvSpPr>
          <p:cNvPr id="27" name="Subtitle 2"/>
          <p:cNvSpPr txBox="1">
            <a:spLocks/>
          </p:cNvSpPr>
          <p:nvPr/>
        </p:nvSpPr>
        <p:spPr>
          <a:xfrm>
            <a:off x="5292436" y="4924757"/>
            <a:ext cx="3685656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ctr" rtl="0" eaLnBrk="0" fontAlgn="base" hangingPunct="0">
              <a:lnSpc>
                <a:spcPct val="100000"/>
              </a:lnSpc>
              <a:spcBef>
                <a:spcPts val="0"/>
              </a:spcBef>
              <a:spcAft>
                <a:spcPct val="0"/>
              </a:spcAft>
              <a:buSzPct val="75000"/>
              <a:buFont typeface="Arial" pitchFamily="34" charset="0"/>
              <a:buNone/>
              <a:defRPr sz="2400">
                <a:solidFill>
                  <a:schemeClr val="bg1"/>
                </a:solidFill>
                <a:latin typeface="Arial" panose="020B0604020202020204" pitchFamily="34" charset="0"/>
                <a:ea typeface="ＭＳ Ｐゴシック" charset="0"/>
                <a:cs typeface="Arial" panose="020B0604020202020204" pitchFamily="34" charset="0"/>
              </a:defRPr>
            </a:lvl1pPr>
            <a:lvl2pPr marL="457200" indent="0" algn="ctr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Font typeface="Arial" pitchFamily="34" charset="0"/>
              <a:buNone/>
              <a:defRPr sz="2000">
                <a:solidFill>
                  <a:schemeClr val="tx1"/>
                </a:solidFill>
                <a:latin typeface="+mn-lt"/>
                <a:ea typeface="ヒラギノ角ゴ Pro W3" charset="-128"/>
                <a:cs typeface="ヒラギノ角ゴ Pro W3"/>
              </a:defRPr>
            </a:lvl2pPr>
            <a:lvl3pPr marL="914400" indent="0" algn="ctr" rtl="0" eaLnBrk="0" fontAlgn="base" hangingPunct="0">
              <a:spcBef>
                <a:spcPct val="20000"/>
              </a:spcBef>
              <a:spcAft>
                <a:spcPct val="0"/>
              </a:spcAft>
              <a:buSzPct val="75000"/>
              <a:buFont typeface="Symbol" pitchFamily="18" charset="2"/>
              <a:buNone/>
              <a:defRPr sz="1800">
                <a:solidFill>
                  <a:schemeClr val="tx1"/>
                </a:solidFill>
                <a:latin typeface="+mn-lt"/>
                <a:ea typeface="ＭＳ Ｐゴシック" pitchFamily="33" charset="-128"/>
                <a:cs typeface="ＭＳ Ｐゴシック" charset="-128"/>
              </a:defRPr>
            </a:lvl3pPr>
            <a:lvl4pPr marL="13716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33" charset="-128"/>
                <a:cs typeface="ＭＳ Ｐゴシック"/>
              </a:defRPr>
            </a:lvl4pPr>
            <a:lvl5pPr marL="182880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itchFamily="34" charset="0"/>
              <a:buNone/>
              <a:defRPr sz="1600">
                <a:solidFill>
                  <a:schemeClr val="tx1"/>
                </a:solidFill>
                <a:latin typeface="+mn-lt"/>
                <a:ea typeface="ＭＳ Ｐゴシック" pitchFamily="33" charset="-128"/>
                <a:cs typeface="ＭＳ Ｐゴシック"/>
              </a:defRPr>
            </a:lvl5pPr>
            <a:lvl6pPr marL="2286000" indent="0" algn="ctr" rtl="0" fontAlgn="base">
              <a:spcBef>
                <a:spcPct val="20000"/>
              </a:spcBef>
              <a:spcAft>
                <a:spcPct val="0"/>
              </a:spcAft>
              <a:buFont typeface="Wingdings" charset="2"/>
              <a:buNone/>
              <a:defRPr sz="1600">
                <a:solidFill>
                  <a:schemeClr val="tx1"/>
                </a:solidFill>
                <a:latin typeface="+mn-lt"/>
                <a:ea typeface="ヒラギノ角ゴ Pro W3" charset="-128"/>
              </a:defRPr>
            </a:lvl6pPr>
            <a:lvl7pPr marL="2743200" indent="0" algn="ctr" rtl="0" fontAlgn="base">
              <a:spcBef>
                <a:spcPct val="20000"/>
              </a:spcBef>
              <a:spcAft>
                <a:spcPct val="0"/>
              </a:spcAft>
              <a:buFont typeface="Wingdings" charset="2"/>
              <a:buNone/>
              <a:defRPr sz="1600">
                <a:solidFill>
                  <a:schemeClr val="tx1"/>
                </a:solidFill>
                <a:latin typeface="+mn-lt"/>
                <a:ea typeface="ヒラギノ角ゴ Pro W3" charset="-128"/>
              </a:defRPr>
            </a:lvl7pPr>
            <a:lvl8pPr marL="3200400" indent="0" algn="ctr" rtl="0" fontAlgn="base">
              <a:spcBef>
                <a:spcPct val="20000"/>
              </a:spcBef>
              <a:spcAft>
                <a:spcPct val="0"/>
              </a:spcAft>
              <a:buFont typeface="Wingdings" charset="2"/>
              <a:buNone/>
              <a:defRPr sz="1600">
                <a:solidFill>
                  <a:schemeClr val="tx1"/>
                </a:solidFill>
                <a:latin typeface="+mn-lt"/>
                <a:ea typeface="ヒラギノ角ゴ Pro W3" charset="-128"/>
              </a:defRPr>
            </a:lvl8pPr>
            <a:lvl9pPr marL="3657600" indent="0" algn="ctr" rtl="0" fontAlgn="base">
              <a:spcBef>
                <a:spcPct val="20000"/>
              </a:spcBef>
              <a:spcAft>
                <a:spcPct val="0"/>
              </a:spcAft>
              <a:buFont typeface="Wingdings" charset="2"/>
              <a:buNone/>
              <a:defRPr sz="1600">
                <a:solidFill>
                  <a:schemeClr val="tx1"/>
                </a:solidFill>
                <a:latin typeface="+mn-lt"/>
                <a:ea typeface="ヒラギノ角ゴ Pro W3" charset="-128"/>
              </a:defRPr>
            </a:lvl9pPr>
          </a:lstStyle>
          <a:p>
            <a:r>
              <a:rPr lang="en-US" kern="0" dirty="0"/>
              <a:t>Curtis Chen</a:t>
            </a:r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0801DB2-0DF7-7C49-9D45-9929BBBD68BF}"/>
              </a:ext>
            </a:extLst>
          </p:cNvPr>
          <p:cNvSpPr txBox="1">
            <a:spLocks/>
          </p:cNvSpPr>
          <p:nvPr/>
        </p:nvSpPr>
        <p:spPr>
          <a:xfrm>
            <a:off x="2242002" y="6572250"/>
            <a:ext cx="4663440" cy="233336"/>
          </a:xfrm>
          <a:prstGeom prst="rect">
            <a:avLst/>
          </a:prstGeom>
        </p:spPr>
        <p:txBody>
          <a:bodyPr lIns="0" tIns="0" rIns="0" bIns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800" dirty="0"/>
              <a:t>This document has been reviewed and determined not to contain export controlled technical data.</a:t>
            </a:r>
          </a:p>
          <a:p>
            <a:pPr algn="ctr"/>
            <a:r>
              <a:rPr lang="en-US" sz="800" dirty="0"/>
              <a:t>Not for Public Release or Redistribution. </a:t>
            </a:r>
          </a:p>
        </p:txBody>
      </p:sp>
    </p:spTree>
    <p:extLst>
      <p:ext uri="{BB962C8B-B14F-4D97-AF65-F5344CB8AC3E}">
        <p14:creationId xmlns:p14="http://schemas.microsoft.com/office/powerpoint/2010/main" val="691491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Logistics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Wi-Fi:</a:t>
            </a:r>
          </a:p>
          <a:p>
            <a:pPr lvl="1"/>
            <a:r>
              <a:rPr lang="en-US" dirty="0"/>
              <a:t>Network: </a:t>
            </a:r>
            <a:r>
              <a:rPr lang="en-US" dirty="0" err="1"/>
              <a:t>eduroam</a:t>
            </a:r>
            <a:r>
              <a:rPr lang="en-US" dirty="0"/>
              <a:t> (login of institution)</a:t>
            </a:r>
          </a:p>
          <a:p>
            <a:pPr lvl="1"/>
            <a:r>
              <a:rPr lang="en-US" dirty="0"/>
              <a:t>Network: </a:t>
            </a:r>
            <a:r>
              <a:rPr lang="en-US" dirty="0" err="1"/>
              <a:t>JPLGuestInternet</a:t>
            </a:r>
            <a:r>
              <a:rPr lang="en-US" dirty="0"/>
              <a:t> (password required as of Jan 2019)</a:t>
            </a:r>
          </a:p>
          <a:p>
            <a:pPr lvl="2"/>
            <a:r>
              <a:rPr lang="en-US" dirty="0"/>
              <a:t>Username = visitor email address provided for visit request</a:t>
            </a:r>
          </a:p>
          <a:p>
            <a:pPr lvl="2"/>
            <a:r>
              <a:rPr lang="en-US" dirty="0"/>
              <a:t>Password = visitor date of birth (MMDDYYYY)</a:t>
            </a:r>
          </a:p>
          <a:p>
            <a:endParaRPr lang="en-US" dirty="0"/>
          </a:p>
          <a:p>
            <a:r>
              <a:rPr lang="en-US" dirty="0"/>
              <a:t>Meeting will be in room 321-315 all day both days</a:t>
            </a:r>
          </a:p>
          <a:p>
            <a:pPr lvl="1"/>
            <a:r>
              <a:rPr lang="en-US" dirty="0"/>
              <a:t>Room 300-217 also available all day on Friday, March 15</a:t>
            </a:r>
          </a:p>
          <a:p>
            <a:endParaRPr lang="en-US" dirty="0"/>
          </a:p>
          <a:p>
            <a:r>
              <a:rPr lang="en-US" dirty="0"/>
              <a:t>Friday, March 15 is JPL Regular Day Off (RDO) for many personnel who have alternate Fridays off</a:t>
            </a:r>
          </a:p>
          <a:p>
            <a:pPr lvl="1"/>
            <a:r>
              <a:rPr lang="en-US" dirty="0"/>
              <a:t>Building 303 cafeteria will be closed (Building 167 cafeteria open)</a:t>
            </a:r>
          </a:p>
          <a:p>
            <a:pPr lvl="1"/>
            <a:r>
              <a:rPr lang="en-US" dirty="0"/>
              <a:t>Main JPL store will be closed</a:t>
            </a:r>
          </a:p>
          <a:p>
            <a:endParaRPr lang="en-US" dirty="0"/>
          </a:p>
          <a:p>
            <a:r>
              <a:rPr lang="en-US" dirty="0"/>
              <a:t>Visitors need to be escorted </a:t>
            </a:r>
          </a:p>
        </p:txBody>
      </p:sp>
    </p:spTree>
    <p:extLst>
      <p:ext uri="{BB962C8B-B14F-4D97-AF65-F5344CB8AC3E}">
        <p14:creationId xmlns:p14="http://schemas.microsoft.com/office/powerpoint/2010/main" val="2316961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0E9D26-FCE2-894F-B681-ECE90C565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 and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F56F6-81B2-6C49-B7EF-F97A803863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High-level meeting themes:</a:t>
            </a:r>
          </a:p>
          <a:p>
            <a:pPr lvl="1"/>
            <a:r>
              <a:rPr lang="en-US" dirty="0"/>
              <a:t>Converging on product definitions in order to set targets for algorithm decisions and software implementation</a:t>
            </a:r>
          </a:p>
          <a:p>
            <a:pPr lvl="1"/>
            <a:r>
              <a:rPr lang="en-US" dirty="0"/>
              <a:t>Discussion of validation approaches, especially whether the data sets used for validation are realistic enough (and what to do if not)</a:t>
            </a:r>
          </a:p>
          <a:p>
            <a:pPr lvl="1"/>
            <a:r>
              <a:rPr lang="en-US"/>
              <a:t>Definition of relationships </a:t>
            </a:r>
            <a:r>
              <a:rPr lang="en-US" dirty="0"/>
              <a:t>between river and lake processing</a:t>
            </a:r>
          </a:p>
          <a:p>
            <a:pPr lvl="1"/>
            <a:r>
              <a:rPr lang="en-US" dirty="0"/>
              <a:t>Coordinating path forward on </a:t>
            </a:r>
            <a:r>
              <a:rPr lang="en-US" b="1" dirty="0"/>
              <a:t>joint</a:t>
            </a:r>
            <a:r>
              <a:rPr lang="en-US" dirty="0"/>
              <a:t> algorithm work</a:t>
            </a:r>
          </a:p>
          <a:p>
            <a:endParaRPr lang="en-US" dirty="0"/>
          </a:p>
          <a:p>
            <a:r>
              <a:rPr lang="en-US" dirty="0"/>
              <a:t>Objectives are written in line with agenda topics</a:t>
            </a:r>
          </a:p>
          <a:p>
            <a:pPr lvl="1"/>
            <a:r>
              <a:rPr lang="en-US" dirty="0"/>
              <a:t>Intent is to record meeting outcomes on agenda as we go through meeting and establish concurrence of meeting participants as we go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5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6C322-8978-D244-AAB1-8B96383F7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869" y="3148013"/>
            <a:ext cx="7180263" cy="561975"/>
          </a:xfrm>
        </p:spPr>
        <p:txBody>
          <a:bodyPr/>
          <a:lstStyle/>
          <a:p>
            <a:r>
              <a:rPr lang="en-US" dirty="0"/>
              <a:t>Backup</a:t>
            </a:r>
          </a:p>
        </p:txBody>
      </p:sp>
    </p:spTree>
    <p:extLst>
      <p:ext uri="{BB962C8B-B14F-4D97-AF65-F5344CB8AC3E}">
        <p14:creationId xmlns:p14="http://schemas.microsoft.com/office/powerpoint/2010/main" val="2417821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3A4C9-B266-C142-9869-667EC61D7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Top-Level Algorithm 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C2B2F2-23CF-744F-B07A-838398E274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7" t="15425" r="1515" b="17778"/>
          <a:stretch/>
        </p:blipFill>
        <p:spPr>
          <a:xfrm>
            <a:off x="1160" y="1057834"/>
            <a:ext cx="9066640" cy="4836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0100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283F4-F9B9-9147-9210-847C32805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KaRIn LR Algorithm 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3C9B56-DD66-1B40-9BAE-40E78A37D0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19" t="15425" r="2525" b="17778"/>
          <a:stretch/>
        </p:blipFill>
        <p:spPr>
          <a:xfrm>
            <a:off x="0" y="1057834"/>
            <a:ext cx="9067800" cy="489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402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46F5F-1912-8545-8157-C503D16F5C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KaRIn HR 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A5BC53-531C-AA41-BC44-D340C1CA83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15" t="15556" r="1112" b="17647"/>
          <a:stretch/>
        </p:blipFill>
        <p:spPr>
          <a:xfrm>
            <a:off x="-1649" y="1066800"/>
            <a:ext cx="9145649" cy="4847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79139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127838</TotalTime>
  <Words>172</Words>
  <Application>Microsoft Macintosh PowerPoint</Application>
  <PresentationFormat>On-screen Show (4:3)</PresentationFormat>
  <Paragraphs>42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ＭＳ Ｐゴシック</vt:lpstr>
      <vt:lpstr>ヒラギノ角ゴ Pro W3</vt:lpstr>
      <vt:lpstr>Arial</vt:lpstr>
      <vt:lpstr>Symbol</vt:lpstr>
      <vt:lpstr>Wingdings</vt:lpstr>
      <vt:lpstr>Default Design</vt:lpstr>
      <vt:lpstr>PowerPoint Presentation</vt:lpstr>
      <vt:lpstr>Logistics</vt:lpstr>
      <vt:lpstr>Agenda and Objectives</vt:lpstr>
      <vt:lpstr>Backup</vt:lpstr>
      <vt:lpstr>Top-Level Algorithm Flow</vt:lpstr>
      <vt:lpstr>KaRIn LR Algorithm Flow</vt:lpstr>
      <vt:lpstr>KaRIn HR Flow</vt:lpstr>
    </vt:vector>
  </TitlesOfParts>
  <Company>JPL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Esteban Fernandez</dc:creator>
  <cp:lastModifiedBy>Curtis W. Chen</cp:lastModifiedBy>
  <cp:revision>1213</cp:revision>
  <cp:lastPrinted>2012-03-22T05:31:26Z</cp:lastPrinted>
  <dcterms:created xsi:type="dcterms:W3CDTF">2011-06-30T20:35:43Z</dcterms:created>
  <dcterms:modified xsi:type="dcterms:W3CDTF">2019-03-13T19:34:31Z</dcterms:modified>
</cp:coreProperties>
</file>